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300" r:id="rId4"/>
    <p:sldId id="298" r:id="rId5"/>
    <p:sldId id="299" r:id="rId6"/>
  </p:sldIdLst>
  <p:sldSz cx="18288000" cy="10287000"/>
  <p:notesSz cx="6797675" cy="9929813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6CB"/>
    <a:srgbClr val="1836B2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6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1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216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216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78726"/>
            <a:ext cx="5438140" cy="3909863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5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601"/>
            <a:ext cx="2945659" cy="498215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883" y="2019300"/>
            <a:ext cx="1424891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Алгоритм действий 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 период летнего комплектования </a:t>
            </a:r>
            <a:endParaRPr lang="en-US" sz="8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sp>
        <p:nvSpPr>
          <p:cNvPr id="3" name="Прямоугольник 2"/>
          <p:cNvSpPr/>
          <p:nvPr/>
        </p:nvSpPr>
        <p:spPr>
          <a:xfrm>
            <a:off x="533883" y="7067371"/>
            <a:ext cx="11490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Ваучерное</a:t>
            </a:r>
            <a:r>
              <a:rPr lang="ru-RU" sz="3600" b="1" i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финансирование в дошкольном образовании</a:t>
            </a:r>
            <a:endParaRPr lang="ru-RU" sz="3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F6B1DA1-6A64-414C-A0D8-A06B4D48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33" y="2048235"/>
            <a:ext cx="4689729" cy="2406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608" y="-25295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пункт 51.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5055" y="38600"/>
            <a:ext cx="15359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прием детей на места временно отсутствующих детей по причине отпуска на срок не менее 30 (тридцати) дней в период комплектования с 1 по 31 июля, при этом финансирование осуществляется не выше проектной мощности.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212" y="2621115"/>
            <a:ext cx="3833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Отмечает в ИС МИО детей, уходящих и/или ушедших в отпуск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505EF52-5B6C-4BC7-9CB3-272D00C7A52D}"/>
              </a:ext>
            </a:extLst>
          </p:cNvPr>
          <p:cNvSpPr/>
          <p:nvPr/>
        </p:nvSpPr>
        <p:spPr>
          <a:xfrm>
            <a:off x="432974" y="167894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24BDA41-2ACF-4481-818C-0F7D607BB11E}"/>
              </a:ext>
            </a:extLst>
          </p:cNvPr>
          <p:cNvSpPr/>
          <p:nvPr/>
        </p:nvSpPr>
        <p:spPr>
          <a:xfrm>
            <a:off x="15477838" y="1676183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МИО: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501DB09-6B56-4E75-AE0C-A395FAB6767D}"/>
              </a:ext>
            </a:extLst>
          </p:cNvPr>
          <p:cNvSpPr/>
          <p:nvPr/>
        </p:nvSpPr>
        <p:spPr>
          <a:xfrm>
            <a:off x="16129454" y="44731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CBE281D-FD5B-4159-9592-7B644A4C65D8}"/>
              </a:ext>
            </a:extLst>
          </p:cNvPr>
          <p:cNvSpPr/>
          <p:nvPr/>
        </p:nvSpPr>
        <p:spPr>
          <a:xfrm>
            <a:off x="12546876" y="443922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ФЦ: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868E858-0A9D-432E-B89D-01AE50551ECE}"/>
              </a:ext>
            </a:extLst>
          </p:cNvPr>
          <p:cNvSpPr/>
          <p:nvPr/>
        </p:nvSpPr>
        <p:spPr>
          <a:xfrm>
            <a:off x="5972377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F5F544D-BA7F-4D4C-A0D1-5A2A4956A43C}"/>
              </a:ext>
            </a:extLst>
          </p:cNvPr>
          <p:cNvSpPr txBox="1"/>
          <p:nvPr/>
        </p:nvSpPr>
        <p:spPr>
          <a:xfrm>
            <a:off x="1981200" y="2405702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A5907A6A-A4AF-460C-BD08-C61377DD7714}"/>
              </a:ext>
            </a:extLst>
          </p:cNvPr>
          <p:cNvSpPr/>
          <p:nvPr/>
        </p:nvSpPr>
        <p:spPr>
          <a:xfrm>
            <a:off x="5880634" y="2498478"/>
            <a:ext cx="32532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Собирает заявления от родителей и фиксирует отпуска детей в ИС МИО с указанием начала отпуска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0F1877-BCAF-4E79-AE5C-31FD5CBBC0AD}"/>
              </a:ext>
            </a:extLst>
          </p:cNvPr>
          <p:cNvSpPr txBox="1"/>
          <p:nvPr/>
        </p:nvSpPr>
        <p:spPr>
          <a:xfrm>
            <a:off x="2910471" y="84554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9E6E9E35-C105-4CA7-9FB2-2EA0337532B2}"/>
              </a:ext>
            </a:extLst>
          </p:cNvPr>
          <p:cNvSpPr/>
          <p:nvPr/>
        </p:nvSpPr>
        <p:spPr>
          <a:xfrm>
            <a:off x="10551268" y="2765069"/>
            <a:ext cx="39996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Публикует в ИС МИО информацию по свободным места (места, по которым дети ушли/уходят в отпуск)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3998C5E-716F-4CB1-9654-C14E6B3B12BE}"/>
              </a:ext>
            </a:extLst>
          </p:cNvPr>
          <p:cNvSpPr/>
          <p:nvPr/>
        </p:nvSpPr>
        <p:spPr>
          <a:xfrm>
            <a:off x="14702697" y="3329268"/>
            <a:ext cx="6651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Публикует свободные места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1F3FEF1-3B3E-4FA9-8CFA-99FC5F8E3527}"/>
              </a:ext>
            </a:extLst>
          </p:cNvPr>
          <p:cNvSpPr/>
          <p:nvPr/>
        </p:nvSpPr>
        <p:spPr>
          <a:xfrm>
            <a:off x="0" y="6245161"/>
            <a:ext cx="4657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Выводит информацию о свободных местах для детей из очереди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DCC74B3-0E2D-4BFD-A206-054DB58DF762}"/>
              </a:ext>
            </a:extLst>
          </p:cNvPr>
          <p:cNvSpPr/>
          <p:nvPr/>
        </p:nvSpPr>
        <p:spPr>
          <a:xfrm>
            <a:off x="8392880" y="6364129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Табелирует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97A656F7-2E36-4A78-A710-B9099D6E9039}"/>
              </a:ext>
            </a:extLst>
          </p:cNvPr>
          <p:cNvSpPr/>
          <p:nvPr/>
        </p:nvSpPr>
        <p:spPr>
          <a:xfrm>
            <a:off x="10931821" y="5731757"/>
            <a:ext cx="4157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 расчет и оплату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выше проектной мощности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8997AE89-3CC2-40E5-B549-07FA30C108B0}"/>
              </a:ext>
            </a:extLst>
          </p:cNvPr>
          <p:cNvSpPr/>
          <p:nvPr/>
        </p:nvSpPr>
        <p:spPr>
          <a:xfrm>
            <a:off x="15136141" y="5172588"/>
            <a:ext cx="3163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августа производит перегруппирование с учетом выпуска детей и приводит в соответствие фактическое количество детей с проектной мощностью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7AF53FE-9BD6-464F-A1AC-5B54E640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7" y="2441541"/>
            <a:ext cx="1220984" cy="122098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02CFE0F-313B-49F8-A95F-7E2E90A3AB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1475" y="1664248"/>
            <a:ext cx="1219200" cy="10705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DCFF069-CBC7-470E-A56A-D9DF2B2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5016" y="2405702"/>
            <a:ext cx="922392" cy="889331"/>
          </a:xfrm>
          <a:prstGeom prst="rect">
            <a:avLst/>
          </a:prstGeom>
        </p:spPr>
      </p:pic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xmlns="" id="{1F611676-F6F1-4DA4-9E46-F0DD65AF3523}"/>
              </a:ext>
            </a:extLst>
          </p:cNvPr>
          <p:cNvSpPr/>
          <p:nvPr/>
        </p:nvSpPr>
        <p:spPr>
          <a:xfrm rot="16200000">
            <a:off x="5173471" y="295430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8E505336-CA26-49D6-96D1-A91A8B024A40}"/>
              </a:ext>
            </a:extLst>
          </p:cNvPr>
          <p:cNvSpPr/>
          <p:nvPr/>
        </p:nvSpPr>
        <p:spPr>
          <a:xfrm rot="16200000">
            <a:off x="14600425" y="286548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xmlns="" id="{55D152EB-345A-499E-89B1-58CD92F0C4E0}"/>
              </a:ext>
            </a:extLst>
          </p:cNvPr>
          <p:cNvSpPr/>
          <p:nvPr/>
        </p:nvSpPr>
        <p:spPr>
          <a:xfrm rot="16200000">
            <a:off x="9983755" y="303817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26518877-045D-4BE7-B297-37A1AD2396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5553" y="5172588"/>
            <a:ext cx="1077217" cy="107721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2AC14697-9C5C-4F77-A770-1AF504D08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494" y="5312995"/>
            <a:ext cx="1184519" cy="687572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D633CA5F-3582-47BD-832F-6402CF8FD245}"/>
              </a:ext>
            </a:extLst>
          </p:cNvPr>
          <p:cNvSpPr/>
          <p:nvPr/>
        </p:nvSpPr>
        <p:spPr>
          <a:xfrm>
            <a:off x="5227627" y="6337348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детей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: вниз 80">
            <a:extLst>
              <a:ext uri="{FF2B5EF4-FFF2-40B4-BE49-F238E27FC236}">
                <a16:creationId xmlns:a16="http://schemas.microsoft.com/office/drawing/2014/main" xmlns="" id="{DA243007-77A6-4BA9-BA08-C40147BC8072}"/>
              </a:ext>
            </a:extLst>
          </p:cNvPr>
          <p:cNvSpPr/>
          <p:nvPr/>
        </p:nvSpPr>
        <p:spPr>
          <a:xfrm rot="16200000">
            <a:off x="4941760" y="5557926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: вниз 81">
            <a:extLst>
              <a:ext uri="{FF2B5EF4-FFF2-40B4-BE49-F238E27FC236}">
                <a16:creationId xmlns:a16="http://schemas.microsoft.com/office/drawing/2014/main" xmlns="" id="{18EDBB1A-69C4-4B5C-9C19-BC8EE71E29E2}"/>
              </a:ext>
            </a:extLst>
          </p:cNvPr>
          <p:cNvSpPr/>
          <p:nvPr/>
        </p:nvSpPr>
        <p:spPr>
          <a:xfrm rot="16200000">
            <a:off x="8006754" y="562990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вниз 82">
            <a:extLst>
              <a:ext uri="{FF2B5EF4-FFF2-40B4-BE49-F238E27FC236}">
                <a16:creationId xmlns:a16="http://schemas.microsoft.com/office/drawing/2014/main" xmlns="" id="{AA1B1412-D04E-4CA3-B140-6E3E58262470}"/>
              </a:ext>
            </a:extLst>
          </p:cNvPr>
          <p:cNvSpPr/>
          <p:nvPr/>
        </p:nvSpPr>
        <p:spPr>
          <a:xfrm rot="16200000">
            <a:off x="11028397" y="5597395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EF6E810-971B-490C-BB97-101E47ADA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8514" y="4855591"/>
            <a:ext cx="766763" cy="7667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64C24952-BFC8-450E-9993-00009C584D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1974" y="5013883"/>
            <a:ext cx="1376363" cy="1376363"/>
          </a:xfrm>
          <a:prstGeom prst="rect">
            <a:avLst/>
          </a:prstGeom>
        </p:spPr>
      </p:pic>
      <p:sp>
        <p:nvSpPr>
          <p:cNvPr id="86" name="Стрелка: вниз 85">
            <a:extLst>
              <a:ext uri="{FF2B5EF4-FFF2-40B4-BE49-F238E27FC236}">
                <a16:creationId xmlns:a16="http://schemas.microsoft.com/office/drawing/2014/main" xmlns="" id="{98EE97A6-E2B9-4643-ADE4-E77E39C79D4E}"/>
              </a:ext>
            </a:extLst>
          </p:cNvPr>
          <p:cNvSpPr/>
          <p:nvPr/>
        </p:nvSpPr>
        <p:spPr>
          <a:xfrm rot="16200000">
            <a:off x="1489836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низ 86">
            <a:extLst>
              <a:ext uri="{FF2B5EF4-FFF2-40B4-BE49-F238E27FC236}">
                <a16:creationId xmlns:a16="http://schemas.microsoft.com/office/drawing/2014/main" xmlns="" id="{A42465C0-7580-4C88-ADB9-ED297A49D726}"/>
              </a:ext>
            </a:extLst>
          </p:cNvPr>
          <p:cNvSpPr/>
          <p:nvPr/>
        </p:nvSpPr>
        <p:spPr>
          <a:xfrm rot="16200000">
            <a:off x="60668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низ 87">
            <a:extLst>
              <a:ext uri="{FF2B5EF4-FFF2-40B4-BE49-F238E27FC236}">
                <a16:creationId xmlns:a16="http://schemas.microsoft.com/office/drawing/2014/main" xmlns="" id="{2456E12D-F17F-4B72-A5A8-94D6CC4B9970}"/>
              </a:ext>
            </a:extLst>
          </p:cNvPr>
          <p:cNvSpPr/>
          <p:nvPr/>
        </p:nvSpPr>
        <p:spPr>
          <a:xfrm rot="16200000">
            <a:off x="17751000" y="289236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771049D4-9125-4C05-A632-06B06D9AD322}"/>
              </a:ext>
            </a:extLst>
          </p:cNvPr>
          <p:cNvSpPr/>
          <p:nvPr/>
        </p:nvSpPr>
        <p:spPr>
          <a:xfrm>
            <a:off x="5618048" y="16818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5F7A3B3B-96F5-4F1F-89C4-83A3AFC91CEE}"/>
              </a:ext>
            </a:extLst>
          </p:cNvPr>
          <p:cNvSpPr/>
          <p:nvPr/>
        </p:nvSpPr>
        <p:spPr>
          <a:xfrm>
            <a:off x="10830913" y="172023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005E7C4-0A71-4816-AE39-F87ECFEA1D37}"/>
              </a:ext>
            </a:extLst>
          </p:cNvPr>
          <p:cNvSpPr/>
          <p:nvPr/>
        </p:nvSpPr>
        <p:spPr>
          <a:xfrm>
            <a:off x="1110021" y="4530025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МИО: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BDE68655-B827-477D-B40F-8CC06DF69041}"/>
              </a:ext>
            </a:extLst>
          </p:cNvPr>
          <p:cNvSpPr/>
          <p:nvPr/>
        </p:nvSpPr>
        <p:spPr>
          <a:xfrm>
            <a:off x="9125730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19" y="3725595"/>
            <a:ext cx="3311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 в ИС МИО предположительную дату выпуска детей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505EF52-5B6C-4BC7-9CB3-272D00C7A52D}"/>
              </a:ext>
            </a:extLst>
          </p:cNvPr>
          <p:cNvSpPr/>
          <p:nvPr/>
        </p:nvSpPr>
        <p:spPr>
          <a:xfrm>
            <a:off x="545300" y="2195946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24BDA41-2ACF-4481-818C-0F7D607BB11E}"/>
              </a:ext>
            </a:extLst>
          </p:cNvPr>
          <p:cNvSpPr/>
          <p:nvPr/>
        </p:nvSpPr>
        <p:spPr>
          <a:xfrm>
            <a:off x="8645723" y="2135866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МИО: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501DB09-6B56-4E75-AE0C-A395FAB6767D}"/>
              </a:ext>
            </a:extLst>
          </p:cNvPr>
          <p:cNvSpPr/>
          <p:nvPr/>
        </p:nvSpPr>
        <p:spPr>
          <a:xfrm>
            <a:off x="7597198" y="585317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CBE281D-FD5B-4159-9592-7B644A4C65D8}"/>
              </a:ext>
            </a:extLst>
          </p:cNvPr>
          <p:cNvSpPr/>
          <p:nvPr/>
        </p:nvSpPr>
        <p:spPr>
          <a:xfrm>
            <a:off x="12475396" y="5874413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ФЦ: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F5F544D-BA7F-4D4C-A0D1-5A2A4956A43C}"/>
              </a:ext>
            </a:extLst>
          </p:cNvPr>
          <p:cNvSpPr txBox="1"/>
          <p:nvPr/>
        </p:nvSpPr>
        <p:spPr>
          <a:xfrm>
            <a:off x="1981200" y="2405702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A5907A6A-A4AF-460C-BD08-C61377DD7714}"/>
              </a:ext>
            </a:extLst>
          </p:cNvPr>
          <p:cNvSpPr/>
          <p:nvPr/>
        </p:nvSpPr>
        <p:spPr>
          <a:xfrm>
            <a:off x="4046822" y="3640799"/>
            <a:ext cx="3311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Публикует свободные места с учетом даты освобождения мест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0F1877-BCAF-4E79-AE5C-31FD5CBBC0AD}"/>
              </a:ext>
            </a:extLst>
          </p:cNvPr>
          <p:cNvSpPr txBox="1"/>
          <p:nvPr/>
        </p:nvSpPr>
        <p:spPr>
          <a:xfrm>
            <a:off x="2975648" y="8693288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3998C5E-716F-4CB1-9654-C14E6B3B12BE}"/>
              </a:ext>
            </a:extLst>
          </p:cNvPr>
          <p:cNvSpPr/>
          <p:nvPr/>
        </p:nvSpPr>
        <p:spPr>
          <a:xfrm>
            <a:off x="11784029" y="3933776"/>
            <a:ext cx="3311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Распределяет отложенные ваучеры в очередь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1F3FEF1-3B3E-4FA9-8CFA-99FC5F8E3527}"/>
              </a:ext>
            </a:extLst>
          </p:cNvPr>
          <p:cNvSpPr/>
          <p:nvPr/>
        </p:nvSpPr>
        <p:spPr>
          <a:xfrm>
            <a:off x="14895947" y="3323506"/>
            <a:ext cx="33110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Информирует ДО, которое выбрано родителем для зачисления о дате начала финансирования отложенного ваучера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EB26624-C652-4B58-8B2E-3D659637F1B8}"/>
              </a:ext>
            </a:extLst>
          </p:cNvPr>
          <p:cNvSpPr txBox="1"/>
          <p:nvPr/>
        </p:nvSpPr>
        <p:spPr>
          <a:xfrm>
            <a:off x="9918888" y="3412617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DCC74B3-0E2D-4BFD-A206-054DB58DF762}"/>
              </a:ext>
            </a:extLst>
          </p:cNvPr>
          <p:cNvSpPr/>
          <p:nvPr/>
        </p:nvSpPr>
        <p:spPr>
          <a:xfrm>
            <a:off x="6577697" y="7826202"/>
            <a:ext cx="3311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Табелирует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ребенка по истечению 30 календарных дней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97A656F7-2E36-4A78-A710-B9099D6E9039}"/>
              </a:ext>
            </a:extLst>
          </p:cNvPr>
          <p:cNvSpPr/>
          <p:nvPr/>
        </p:nvSpPr>
        <p:spPr>
          <a:xfrm>
            <a:off x="1826964" y="7650684"/>
            <a:ext cx="3311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истечению 30 календарных дней включает ребенка в табель посещаемости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FD6AA7A-B5B4-40BF-A215-4E57D9DF6FE7}"/>
              </a:ext>
            </a:extLst>
          </p:cNvPr>
          <p:cNvSpPr/>
          <p:nvPr/>
        </p:nvSpPr>
        <p:spPr>
          <a:xfrm>
            <a:off x="122187" y="117501"/>
            <a:ext cx="17411328" cy="1904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пункт 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22. 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Отложенный ваучер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вид ваучера, который поступает к распределению ваучеров с учетом ожидаемого выпуска детей из ДО, и финансирование которого начинается по истечению 30 (тридцати) календарных дней с даты выдачи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ваучера (при этом, отсчет для финансирования начинается с 1 июня)</a:t>
            </a:r>
            <a:endParaRPr lang="ru-RU" sz="33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DFEA079-7D60-42BD-8D29-C5530C8FCE29}"/>
              </a:ext>
            </a:extLst>
          </p:cNvPr>
          <p:cNvSpPr/>
          <p:nvPr/>
        </p:nvSpPr>
        <p:spPr>
          <a:xfrm>
            <a:off x="8070958" y="3892675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Генерирует количество отложеных ваучеров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237C7231-2350-4B10-8CA0-12D25B6B34CA}"/>
              </a:ext>
            </a:extLst>
          </p:cNvPr>
          <p:cNvSpPr/>
          <p:nvPr/>
        </p:nvSpPr>
        <p:spPr>
          <a:xfrm>
            <a:off x="11410157" y="7973549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расчет и производит оплату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1B448B32-7A8A-4633-A696-CF16ABFE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80" y="2612854"/>
            <a:ext cx="878355" cy="8783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955E598-9488-4F0E-9614-6B5E3A8936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152" y="2516738"/>
            <a:ext cx="1219200" cy="107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9913CD4-F39D-49F0-832D-1009DA12B1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2819631"/>
            <a:ext cx="1014081" cy="10140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57B2C83-38D9-4D7E-8E09-5530D22972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2947" y="2557413"/>
            <a:ext cx="1376363" cy="137636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1F5E3BA-E216-4F43-B3D3-56ABD3EAC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417" y="6777104"/>
            <a:ext cx="1033689" cy="103368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DB9FA85-4F4E-453A-A729-B76BA00F5D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3582" y="6446521"/>
            <a:ext cx="1224164" cy="1224164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34F3264B-77BF-4F0F-8A00-6CB466AF7B22}"/>
              </a:ext>
            </a:extLst>
          </p:cNvPr>
          <p:cNvGrpSpPr/>
          <p:nvPr/>
        </p:nvGrpSpPr>
        <p:grpSpPr>
          <a:xfrm>
            <a:off x="7556620" y="6678341"/>
            <a:ext cx="995363" cy="995363"/>
            <a:chOff x="11963400" y="4860304"/>
            <a:chExt cx="995363" cy="99536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BD590AC4-7E5D-4287-8AF3-06040809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7B135A07-CBDD-4252-A30A-7024154B9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pic>
        <p:nvPicPr>
          <p:cNvPr id="1028" name="Picture 4" descr="Уведомление – Бесплатные иконки: интерфейс">
            <a:extLst>
              <a:ext uri="{FF2B5EF4-FFF2-40B4-BE49-F238E27FC236}">
                <a16:creationId xmlns:a16="http://schemas.microsoft.com/office/drawing/2014/main" xmlns="" id="{CCB40C00-13C2-4AB7-A642-1D380F75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348" y="2361187"/>
            <a:ext cx="802703" cy="8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xmlns="" id="{8D8F254F-8A6F-4770-892C-9F6D368D6468}"/>
              </a:ext>
            </a:extLst>
          </p:cNvPr>
          <p:cNvSpPr/>
          <p:nvPr/>
        </p:nvSpPr>
        <p:spPr>
          <a:xfrm rot="16200000">
            <a:off x="3505506" y="371162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xmlns="" id="{8AF7DB0A-E245-46FE-942D-528871DA69C4}"/>
              </a:ext>
            </a:extLst>
          </p:cNvPr>
          <p:cNvSpPr/>
          <p:nvPr/>
        </p:nvSpPr>
        <p:spPr>
          <a:xfrm rot="16200000">
            <a:off x="7452268" y="3697049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xmlns="" id="{A8C8BA1E-F406-49FA-B957-34C8696DB297}"/>
              </a:ext>
            </a:extLst>
          </p:cNvPr>
          <p:cNvSpPr/>
          <p:nvPr/>
        </p:nvSpPr>
        <p:spPr>
          <a:xfrm rot="16200000">
            <a:off x="11625511" y="3679750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низ 72">
            <a:extLst>
              <a:ext uri="{FF2B5EF4-FFF2-40B4-BE49-F238E27FC236}">
                <a16:creationId xmlns:a16="http://schemas.microsoft.com/office/drawing/2014/main" xmlns="" id="{85C7FC17-0A97-4E45-BE77-D0436A0320A1}"/>
              </a:ext>
            </a:extLst>
          </p:cNvPr>
          <p:cNvSpPr/>
          <p:nvPr/>
        </p:nvSpPr>
        <p:spPr>
          <a:xfrm rot="16200000">
            <a:off x="14806214" y="370964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xmlns="" id="{DF6F8A56-D50D-4EE2-B6D1-1066715EFE82}"/>
              </a:ext>
            </a:extLst>
          </p:cNvPr>
          <p:cNvSpPr/>
          <p:nvPr/>
        </p:nvSpPr>
        <p:spPr>
          <a:xfrm rot="16200000">
            <a:off x="1665402" y="7475059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xmlns="" id="{4D8F6D27-793E-4A5E-BB7C-5D7813A24E06}"/>
              </a:ext>
            </a:extLst>
          </p:cNvPr>
          <p:cNvSpPr/>
          <p:nvPr/>
        </p:nvSpPr>
        <p:spPr>
          <a:xfrm rot="16200000">
            <a:off x="5789527" y="747109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: вниз 75">
            <a:extLst>
              <a:ext uri="{FF2B5EF4-FFF2-40B4-BE49-F238E27FC236}">
                <a16:creationId xmlns:a16="http://schemas.microsoft.com/office/drawing/2014/main" xmlns="" id="{CFA1C980-8A78-4AE5-9FC1-D3004CFD8FF5}"/>
              </a:ext>
            </a:extLst>
          </p:cNvPr>
          <p:cNvSpPr/>
          <p:nvPr/>
        </p:nvSpPr>
        <p:spPr>
          <a:xfrm rot="16200000">
            <a:off x="10772063" y="7455058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: вниз 76">
            <a:extLst>
              <a:ext uri="{FF2B5EF4-FFF2-40B4-BE49-F238E27FC236}">
                <a16:creationId xmlns:a16="http://schemas.microsoft.com/office/drawing/2014/main" xmlns="" id="{D77C0E95-165C-4058-954A-8ED3D1E499D7}"/>
              </a:ext>
            </a:extLst>
          </p:cNvPr>
          <p:cNvSpPr/>
          <p:nvPr/>
        </p:nvSpPr>
        <p:spPr>
          <a:xfrm rot="16200000">
            <a:off x="17888875" y="367975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49E95DA2-2A22-4C0D-8590-549D88871147}"/>
              </a:ext>
            </a:extLst>
          </p:cNvPr>
          <p:cNvSpPr/>
          <p:nvPr/>
        </p:nvSpPr>
        <p:spPr>
          <a:xfrm>
            <a:off x="4407703" y="211641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45C8B7A-29F2-4100-AF62-12D42C55A960}"/>
              </a:ext>
            </a:extLst>
          </p:cNvPr>
          <p:cNvSpPr/>
          <p:nvPr/>
        </p:nvSpPr>
        <p:spPr>
          <a:xfrm>
            <a:off x="12159113" y="2129961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МИО: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26CE3D7-902C-4E38-966C-A98177496C73}"/>
              </a:ext>
            </a:extLst>
          </p:cNvPr>
          <p:cNvSpPr/>
          <p:nvPr/>
        </p:nvSpPr>
        <p:spPr>
          <a:xfrm>
            <a:off x="15348608" y="2116416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МИО: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26E7B5A6-9B29-4F54-9E2B-501C2F94D129}"/>
              </a:ext>
            </a:extLst>
          </p:cNvPr>
          <p:cNvSpPr/>
          <p:nvPr/>
        </p:nvSpPr>
        <p:spPr>
          <a:xfrm>
            <a:off x="2451855" y="5914214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МИО: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6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29" y="773366"/>
            <a:ext cx="17996647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Дополнительные инструменты для ДО в целях снижения риска </a:t>
            </a:r>
            <a:r>
              <a:rPr lang="ru-RU" sz="3377" b="1" dirty="0" err="1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недоукомплектования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 период летнего комплектования 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28197" y="1952272"/>
            <a:ext cx="87064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Пункт 49.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по наполняемости групп в разновозрастных группах: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при наличии в группе детей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двух возрастов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5125" indent="79375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- 1 года и 2-х лет – не более 15 детей; </a:t>
            </a:r>
          </a:p>
          <a:p>
            <a:pPr marL="365125" indent="79375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- 2-х и 3-х лет – не более 20 детей;</a:t>
            </a:r>
          </a:p>
          <a:p>
            <a:pPr marL="365125" indent="79375"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- 3-х и 4-х лет - не более 25 детей;</a:t>
            </a:r>
          </a:p>
          <a:p>
            <a:pPr marL="365125" indent="79375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4-х и 5-ти лет– не более 25 детей;</a:t>
            </a:r>
          </a:p>
          <a:p>
            <a:pPr marL="365125" indent="79375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при наличии в группе детей трех возрастов:</a:t>
            </a:r>
          </a:p>
          <a:p>
            <a:pPr marL="365125" indent="79375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- 2-х, 3-х, 4-х лет – не более 25 детей;</a:t>
            </a:r>
          </a:p>
          <a:p>
            <a:pPr marL="365125" indent="79375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- 3-х, 4-х, 5-ти лет – не более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25 детей.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47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55203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F691134-A1EF-4A88-949B-D6B564EB5F5B}"/>
              </a:ext>
            </a:extLst>
          </p:cNvPr>
          <p:cNvSpPr/>
          <p:nvPr/>
        </p:nvSpPr>
        <p:spPr>
          <a:xfrm>
            <a:off x="1131479" y="6279384"/>
            <a:ext cx="8706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Предлагается создание разновозрастных групп перед летним комплектованием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FB3802-6B32-4AAB-BEB2-14093CADE404}"/>
              </a:ext>
            </a:extLst>
          </p:cNvPr>
          <p:cNvSpPr/>
          <p:nvPr/>
        </p:nvSpPr>
        <p:spPr>
          <a:xfrm>
            <a:off x="1127507" y="7995906"/>
            <a:ext cx="8706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набрать детей в целях снижения риска не укомплектования и недофинансирования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0B5F4DAF-A06C-4350-BAF2-669F1E24F8A1}"/>
              </a:ext>
            </a:extLst>
          </p:cNvPr>
          <p:cNvSpPr/>
          <p:nvPr/>
        </p:nvSpPr>
        <p:spPr>
          <a:xfrm>
            <a:off x="4343400" y="6132522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5B2B6D37-8C79-4AEA-8979-8845FB7911CE}"/>
              </a:ext>
            </a:extLst>
          </p:cNvPr>
          <p:cNvSpPr/>
          <p:nvPr/>
        </p:nvSpPr>
        <p:spPr>
          <a:xfrm>
            <a:off x="4343400" y="7702182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D101D1-8492-4925-B9E2-7BD67B2A3F86}"/>
              </a:ext>
            </a:extLst>
          </p:cNvPr>
          <p:cNvSpPr txBox="1"/>
          <p:nvPr/>
        </p:nvSpPr>
        <p:spPr>
          <a:xfrm>
            <a:off x="528005" y="2356901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119F1B-7E50-46BE-972F-CC960F3EA6E9}"/>
              </a:ext>
            </a:extLst>
          </p:cNvPr>
          <p:cNvSpPr txBox="1"/>
          <p:nvPr/>
        </p:nvSpPr>
        <p:spPr>
          <a:xfrm>
            <a:off x="9775639" y="2417049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AB1B448-9E18-4803-99BB-89866C63FFA0}"/>
              </a:ext>
            </a:extLst>
          </p:cNvPr>
          <p:cNvSpPr/>
          <p:nvPr/>
        </p:nvSpPr>
        <p:spPr>
          <a:xfrm>
            <a:off x="10499905" y="1952272"/>
            <a:ext cx="75146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Пункт 50.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МИО установлено, что на каждого ребенка с ООП выделяется не менее 3-кратного подушевого норматива, то при комплектовании группы количество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ваучеродержателей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уменьшается в пропорции 1 к 3 (на каждого ребенка с ООП — 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ваучеродержателя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меньше).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(по решению МИО)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B450BC-4673-4A42-9DD7-837981357446}"/>
              </a:ext>
            </a:extLst>
          </p:cNvPr>
          <p:cNvSpPr/>
          <p:nvPr/>
        </p:nvSpPr>
        <p:spPr>
          <a:xfrm>
            <a:off x="9509140" y="5865409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9CC8E4E-D3E1-484E-ACEF-83D15539636B}"/>
              </a:ext>
            </a:extLst>
          </p:cNvPr>
          <p:cNvSpPr txBox="1"/>
          <p:nvPr/>
        </p:nvSpPr>
        <p:spPr>
          <a:xfrm>
            <a:off x="9743464" y="5980369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A3E5433-3154-474A-AAB4-12FEDC1479F6}"/>
              </a:ext>
            </a:extLst>
          </p:cNvPr>
          <p:cNvSpPr/>
          <p:nvPr/>
        </p:nvSpPr>
        <p:spPr>
          <a:xfrm>
            <a:off x="10518955" y="5357514"/>
            <a:ext cx="7514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Пункт 10.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полном удовлетворении очереди по всем категориям допускается выдача ваучера детям, достигшим возраста полутора лет и старше.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66FC42-F828-452B-940C-90ED6A888185}"/>
              </a:ext>
            </a:extLst>
          </p:cNvPr>
          <p:cNvSpPr/>
          <p:nvPr/>
        </p:nvSpPr>
        <p:spPr>
          <a:xfrm>
            <a:off x="10561215" y="7953914"/>
            <a:ext cx="751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Пункт 10.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Очереди обновляются ежегодно по состоянию на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июня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416F428-4CC7-4849-A7A8-D90C4D363EC6}"/>
              </a:ext>
            </a:extLst>
          </p:cNvPr>
          <p:cNvSpPr/>
          <p:nvPr/>
        </p:nvSpPr>
        <p:spPr>
          <a:xfrm>
            <a:off x="9563005" y="7998937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13AFC8B-2664-4F3D-914F-C641296A9637}"/>
              </a:ext>
            </a:extLst>
          </p:cNvPr>
          <p:cNvSpPr txBox="1"/>
          <p:nvPr/>
        </p:nvSpPr>
        <p:spPr>
          <a:xfrm>
            <a:off x="9797329" y="8113897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884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00200" y="196451"/>
            <a:ext cx="497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Необходимые меры:</a:t>
            </a:r>
            <a:endParaRPr lang="ru-RU" sz="36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182414" y="1389051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8520" y="1513856"/>
            <a:ext cx="1562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 1 июня ДО  завершить работы по формированию реестра по отпускам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8520" y="3351114"/>
            <a:ext cx="16183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Внести информацию в ИС МИО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  <a:t>с 1 июня по отпукскам детей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3581" y="5150710"/>
            <a:ext cx="16155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 1 июня ДО завершить работы по формированию реестра детей, планируемых к выпуску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82413" y="3257018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182413" y="5129682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182412" y="7002346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1793660-2A6B-4542-84F4-3EA335B9B53F}"/>
              </a:ext>
            </a:extLst>
          </p:cNvPr>
          <p:cNvSpPr/>
          <p:nvPr/>
        </p:nvSpPr>
        <p:spPr>
          <a:xfrm>
            <a:off x="1313581" y="7124454"/>
            <a:ext cx="1325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Внести информацию в ИС МИО </a:t>
            </a:r>
            <a: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  <a:t>с 1 июня по выпуску детей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BB32C4-4DC9-4004-B314-CD6A29ECD249}"/>
              </a:ext>
            </a:extLst>
          </p:cNvPr>
          <p:cNvSpPr txBox="1"/>
          <p:nvPr/>
        </p:nvSpPr>
        <p:spPr>
          <a:xfrm>
            <a:off x="304784" y="1513856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C55705-6684-4BBD-ACED-BCCB9087A85B}"/>
              </a:ext>
            </a:extLst>
          </p:cNvPr>
          <p:cNvSpPr txBox="1"/>
          <p:nvPr/>
        </p:nvSpPr>
        <p:spPr>
          <a:xfrm>
            <a:off x="323597" y="3375078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F4CFE2-B5B6-4958-907F-57BAD0851008}"/>
              </a:ext>
            </a:extLst>
          </p:cNvPr>
          <p:cNvSpPr txBox="1"/>
          <p:nvPr/>
        </p:nvSpPr>
        <p:spPr>
          <a:xfrm>
            <a:off x="362183" y="5263037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D7D1E4-8E21-4C79-BEEB-7F1692326D46}"/>
              </a:ext>
            </a:extLst>
          </p:cNvPr>
          <p:cNvSpPr txBox="1"/>
          <p:nvPr/>
        </p:nvSpPr>
        <p:spPr>
          <a:xfrm>
            <a:off x="304784" y="7112073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849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21118</TotalTime>
  <Words>567</Words>
  <Application>Microsoft Office PowerPoint</Application>
  <PresentationFormat>Произвольный</PresentationFormat>
  <Paragraphs>77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Poppins Regular</vt:lpstr>
      <vt:lpstr>Calibri</vt:lpstr>
      <vt:lpstr>Fira Sans Ultra-Bold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1</cp:lastModifiedBy>
  <cp:revision>217</cp:revision>
  <cp:lastPrinted>2025-05-12T13:25:56Z</cp:lastPrinted>
  <dcterms:created xsi:type="dcterms:W3CDTF">2006-08-16T00:00:00Z</dcterms:created>
  <dcterms:modified xsi:type="dcterms:W3CDTF">2025-05-15T09:14:04Z</dcterms:modified>
  <dc:identifier>DAGYo0F8DDU</dc:identifier>
</cp:coreProperties>
</file>